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150d3e8d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150d3e8d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150d3e8d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150d3e8d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2d872c1dd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2d872c1dd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150d3e8d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4150d3e8d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4150d3e8d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4150d3e8d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4150d3e8d0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4150d3e8d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4150d3e8d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4150d3e8d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4150d3e8d0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4150d3e8d0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4150d3e8d0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4150d3e8d0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4150d3e8d0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4150d3e8d0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4150d3e8d0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4150d3e8d0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4150d3e8d0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4150d3e8d0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150d3e8d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150d3e8d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4150d3e8d0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4150d3e8d0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4150d3e8d0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4150d3e8d0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4150d3e8d0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4150d3e8d0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4150d3e8d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4150d3e8d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150d3e8d0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150d3e8d0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2d872c1dd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2d872c1dd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4150d3e8d0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4150d3e8d0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4150d3e8d0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4150d3e8d0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2d872c1d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2d872c1d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4150d3e8d0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4150d3e8d0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4150d3e8d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4150d3e8d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4150d3e8d0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4150d3e8d0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4150d3e8d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4150d3e8d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150d3e8d0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4150d3e8d0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4150d3e8d0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4150d3e8d0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4150d3e8d0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4150d3e8d0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150d3e8d0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150d3e8d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4150d3e8d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24150d3e8d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4150d3e8d0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4150d3e8d0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e230fd3c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e230fd3c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4150d3e8d0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4150d3e8d0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4150d3e8d0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4150d3e8d0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4150d3e8d0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4150d3e8d0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150d3e8d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150d3e8d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4150d3e8d0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4150d3e8d0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4150d3e8d0_0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4150d3e8d0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24150d3e8d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4150d3e8d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4150d3e8d0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4150d3e8d0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4150d3e8d0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4150d3e8d0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4150d3e8d0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24150d3e8d0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e230fd3cd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1e230fd3cd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e230fd3cd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e230fd3cd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e230fd3cdd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e230fd3cd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e230fd3cdd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e230fd3cdd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2d872c1dd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2d872c1dd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colab.research.google.com/drive/1sSq1Gpzbc_Ur23ERKG1V0urfrM5jnAF_?usp=sharing" TargetMode="External"/><Relationship Id="rId4" Type="http://schemas.openxmlformats.org/officeDocument/2006/relationships/hyperlink" Target="https://quest.ms.mff.cuni.cz/teitok-dev/teitok/teaching/cls2023/index.php?action=home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hyperlink" Target="https://lindat.mff.cuni.cz/services/kontext/first_form?corpname=summa_en_a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.png"/><Relationship Id="rId4" Type="http://schemas.openxmlformats.org/officeDocument/2006/relationships/hyperlink" Target="https://lindat.mff.cuni.cz/services/teitok-live/migrantstories/index.php?action=cqp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hyperlink" Target="https://quest.ms.mff.cuni.cz/teitok-dev/teitok/teaching/cls2023/index.php?action=file&amp;id=tempest_1_15.xml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LINDAT and TEITOK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600"/>
              <a:t>Gold Storage and Use</a:t>
            </a:r>
            <a:endParaRPr sz="4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Maarten Janssen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ÚFAL, Charles University, Prague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Findable</a:t>
            </a:r>
            <a:endParaRPr/>
          </a:p>
        </p:txBody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The first step in (re)using data is to find them. Metadata and data should be easy to find for both humans and computers. Machine-readable metadata are essential for automatic discovery of datasets and services, so this is an essential component of the FAIRification process.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F1. (Meta)data are assigned a globally unique and persistent identifier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F2. Data are described with rich metadata (defined by R1 below)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F3. Metadata clearly and explicitly include the identifier of the data they describe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F4. (Meta)data are registered or indexed in a searchable resource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000" y="152400"/>
            <a:ext cx="6739898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70447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260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Accessible</a:t>
            </a:r>
            <a:endParaRPr/>
          </a:p>
        </p:txBody>
      </p:sp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Once the user finds the required data, she/he/they need to know how they can be accessed, possibly including authentication and authorisation.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A1. (Meta)data are retrievable by their identifier using a standardised communications protocol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A1.1 The protocol is open, free, and universally implementable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A1.2 The protocol allows for an authentication and authorisation procedure, where necessary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A2. Metadata are accessible, even when the data are no longer available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6350" y="152400"/>
            <a:ext cx="6979455" cy="4838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275" y="152400"/>
            <a:ext cx="6242790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Colab demo download script</a:t>
            </a:r>
            <a:endParaRPr/>
          </a:p>
        </p:txBody>
      </p:sp>
      <p:pic>
        <p:nvPicPr>
          <p:cNvPr id="146" name="Google Shape;14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338" y="1078050"/>
            <a:ext cx="8263316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63" y="152400"/>
            <a:ext cx="859467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Interoperable</a:t>
            </a:r>
            <a:endParaRPr/>
          </a:p>
        </p:txBody>
      </p:sp>
      <p:sp>
        <p:nvSpPr>
          <p:cNvPr id="157" name="Google Shape;15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data usually need to be integrated with other data. In addition, the data need to interoperate with applications or workflows for analysis, storage, and processing.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I1. (Meta)data use a formal, accessible, shared, and broadly applicable language for knowledge representation.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I2. (Meta)data use vocabularies that follow FAIR principles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I3. (Meta)data include qualified references to other (meta)data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Course material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Colab Python notebook: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chemeClr val="hlink"/>
                </a:solidFill>
                <a:hlinkClick r:id="rId3"/>
              </a:rPr>
              <a:t>https://colab.research.google.com/drive/1sSq1Gpzbc_Ur23ERKG1V0urfrM5jnAF_?usp=sharing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/>
              <a:t>TEITOK corpus: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500" u="sng">
                <a:solidFill>
                  <a:schemeClr val="hlink"/>
                </a:solidFill>
                <a:hlinkClick r:id="rId4"/>
              </a:rPr>
              <a:t>https://quest.ms.mff.cuni.cz/teitok-dev/teitok/teaching/cls2023/index.php?action=home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 Encoding Initiative</a:t>
            </a:r>
            <a:endParaRPr/>
          </a:p>
        </p:txBody>
      </p:sp>
      <p:sp>
        <p:nvSpPr>
          <p:cNvPr id="163" name="Google Shape;163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Standardized format for text documents - de facto standard in DH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XML variant (like HTML)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Document-level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Author of the text: this text, the original it was translated from, the compiler, 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Date: date of publishing, first edition, original text, 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Recordings with date, equipment, interviewer, participants, 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Changes made to the document (history)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Text-level information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Paragraphs, chapters, sections, columns, 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Bold, change of hand, unclear, added later, dropcaps, gaps, 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Time index for spoken text, text region for transcribed manuscripts, 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Names of people, events, places, terms, etc.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/>
          <p:nvPr>
            <p:ph idx="1" type="body"/>
          </p:nvPr>
        </p:nvSpPr>
        <p:spPr>
          <a:xfrm>
            <a:off x="311700" y="186275"/>
            <a:ext cx="8520600" cy="43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&lt;TEI&gt;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&lt;teiHeader&gt;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(all document-level information)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&lt;/teiHeader&gt;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&lt;text&gt;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(the text with all text-level information)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&lt;/text&gt;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&lt;/TEI&gt;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034998" cy="476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25" y="152400"/>
            <a:ext cx="777261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TEI Standardization</a:t>
            </a:r>
            <a:endParaRPr/>
          </a:p>
        </p:txBody>
      </p:sp>
      <p:sp>
        <p:nvSpPr>
          <p:cNvPr id="184" name="Google Shape;184;p36"/>
          <p:cNvSpPr txBox="1"/>
          <p:nvPr>
            <p:ph idx="1" type="body"/>
          </p:nvPr>
        </p:nvSpPr>
        <p:spPr>
          <a:xfrm>
            <a:off x="311700" y="1000075"/>
            <a:ext cx="8520600" cy="13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Purposefully soft standard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Many solutions for the same problem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Versatile and widely used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What is there is well-defined</a:t>
            </a:r>
            <a:endParaRPr/>
          </a:p>
        </p:txBody>
      </p:sp>
      <p:pic>
        <p:nvPicPr>
          <p:cNvPr id="185" name="Google Shape;185;p36"/>
          <p:cNvPicPr preferRelativeResize="0"/>
          <p:nvPr/>
        </p:nvPicPr>
        <p:blipFill rotWithShape="1">
          <a:blip r:embed="rId3">
            <a:alphaModFix/>
          </a:blip>
          <a:srcRect b="26481" l="0" r="0" t="0"/>
          <a:stretch/>
        </p:blipFill>
        <p:spPr>
          <a:xfrm>
            <a:off x="152400" y="2236075"/>
            <a:ext cx="8839199" cy="80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255965"/>
            <a:ext cx="8839204" cy="802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236976"/>
            <a:ext cx="9082972" cy="80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Reusable</a:t>
            </a:r>
            <a:endParaRPr/>
          </a:p>
        </p:txBody>
      </p:sp>
      <p:sp>
        <p:nvSpPr>
          <p:cNvPr id="193" name="Google Shape;19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The ultimate goal of FAIR is to optimise the reuse of data. To achieve this, metadata and data should be well-described so that they can be replicated and/or combined in different settings.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R1. (Meta)data are richly described with a plurality of accurate and relevant attributes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R1.1. (Meta)data are released with a clear and accessible data usage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R1.2. (Meta)data are associated with detailed provenance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R1.3. (Meta)data meet domain-relevant community standards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Reuse corpus data</a:t>
            </a:r>
            <a:endParaRPr/>
          </a:p>
        </p:txBody>
      </p:sp>
      <p:sp>
        <p:nvSpPr>
          <p:cNvPr id="199" name="Google Shape;199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Create a new corpus by using/combining existing ones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Search and </a:t>
            </a:r>
            <a:r>
              <a:rPr lang="en-GB"/>
              <a:t>download</a:t>
            </a:r>
            <a:r>
              <a:rPr lang="en-GB"/>
              <a:t>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Harmonize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Easy if everything is TEI or </a:t>
            </a:r>
            <a:r>
              <a:rPr lang="en-GB"/>
              <a:t>convertible</a:t>
            </a:r>
            <a:r>
              <a:rPr lang="en-GB"/>
              <a:t> to 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Exploit for new research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Enrich repository data</a:t>
            </a:r>
            <a:endParaRPr/>
          </a:p>
        </p:txBody>
      </p:sp>
      <p:sp>
        <p:nvSpPr>
          <p:cNvPr id="205" name="Google Shape;20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Download repository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Make sure licence is adequate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Best to use static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Enrich the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Annotate named entities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Provide network graph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Normalize the orthography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Deposit enriched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Give others access to your enrichments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Licence cannot be more liberal than original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Directly </a:t>
            </a:r>
            <a:r>
              <a:rPr lang="en-GB"/>
              <a:t>Accessible</a:t>
            </a:r>
            <a:endParaRPr/>
          </a:p>
        </p:txBody>
      </p:sp>
      <p:sp>
        <p:nvSpPr>
          <p:cNvPr id="211" name="Google Shape;21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Once the user finds the required data, she/he/they need to know how they can be accessed, using an easy to use interface language.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Ideally, the data access point should directly allow novel research on the data without the need </a:t>
            </a:r>
            <a:r>
              <a:rPr lang="en-GB"/>
              <a:t>establish</a:t>
            </a:r>
            <a:r>
              <a:rPr lang="en-GB"/>
              <a:t> a new corpus out of it.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Advanced Programming Interfaces</a:t>
            </a:r>
            <a:endParaRPr/>
          </a:p>
        </p:txBody>
      </p:sp>
      <p:sp>
        <p:nvSpPr>
          <p:cNvPr id="217" name="Google Shape;217;p41"/>
          <p:cNvSpPr txBox="1"/>
          <p:nvPr>
            <p:ph idx="1" type="body"/>
          </p:nvPr>
        </p:nvSpPr>
        <p:spPr>
          <a:xfrm>
            <a:off x="311700" y="1152475"/>
            <a:ext cx="8520600" cy="3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Access data using a program (Python script) - from Dracor:</a:t>
            </a:r>
            <a:endParaRPr/>
          </a:p>
          <a:p>
            <a:pPr indent="0" lvl="0" marL="0" rtl="0" algn="l">
              <a:lnSpc>
                <a:spcPct val="135714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urllib.request, json, os, sys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start_url = </a:t>
            </a:r>
            <a:r>
              <a:rPr lang="en-GB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"https://dracor.org/api/corpora/shake"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with</a:t>
            </a: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urllib.request.urlopen(start_url) </a:t>
            </a:r>
            <a:r>
              <a:rPr lang="en-GB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url: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  dramas = json.load(url)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not</a:t>
            </a: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os.path.exists(</a:t>
            </a:r>
            <a:r>
              <a:rPr lang="en-GB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"shake"</a:t>
            </a: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):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os.mkdir(</a:t>
            </a:r>
            <a:r>
              <a:rPr lang="en-GB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"shake"</a:t>
            </a: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rgbClr val="AF00DB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drama </a:t>
            </a:r>
            <a:r>
              <a:rPr lang="en-GB" sz="1050">
                <a:solidFill>
                  <a:srgbClr val="0000FF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dramas[</a:t>
            </a:r>
            <a:r>
              <a:rPr lang="en-GB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'dramas'</a:t>
            </a: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]: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dramaname = drama[</a:t>
            </a:r>
            <a:r>
              <a:rPr lang="en-GB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'name'</a:t>
            </a: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GB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"DRAMA: "</a:t>
            </a: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+ dramaname)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text_url = start_url + </a:t>
            </a:r>
            <a:r>
              <a:rPr lang="en-GB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"/play/"</a:t>
            </a: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+ dramaname + </a:t>
            </a:r>
            <a:r>
              <a:rPr lang="en-GB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"/spoken-text"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text_file = </a:t>
            </a:r>
            <a:r>
              <a:rPr lang="en-GB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"shake/"</a:t>
            </a: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+ dramaname + </a:t>
            </a:r>
            <a:r>
              <a:rPr lang="en-GB" sz="1050">
                <a:solidFill>
                  <a:srgbClr val="A31515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".txt"</a:t>
            </a:r>
            <a:endParaRPr sz="1050">
              <a:solidFill>
                <a:srgbClr val="A31515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urllib.request.urlretrieve(text_url, text_file)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f = </a:t>
            </a:r>
            <a:r>
              <a:rPr lang="en-GB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open</a:t>
            </a: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(text_file)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data = f.read()</a:t>
            </a:r>
            <a:endParaRPr sz="1050">
              <a:solidFill>
                <a:schemeClr val="dk1"/>
              </a:solidFill>
              <a:highlight>
                <a:srgbClr val="F7F7F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050">
                <a:solidFill>
                  <a:srgbClr val="795E26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print</a:t>
            </a:r>
            <a:r>
              <a:rPr lang="en-GB" sz="1050">
                <a:solidFill>
                  <a:schemeClr val="dk1"/>
                </a:solidFill>
                <a:highlight>
                  <a:srgbClr val="F7F7F7"/>
                </a:highlight>
                <a:latin typeface="Courier New"/>
                <a:ea typeface="Courier New"/>
                <a:cs typeface="Courier New"/>
                <a:sym typeface="Courier New"/>
              </a:rPr>
              <a:t>(data)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Corpus data persistence and reuse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Corpus data in the past often disappeared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Created locally, no longer available upon change of server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Repositories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Persistent storage of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FAIR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Findable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Accessible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Interoperable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Reusable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Online Query Interfaces</a:t>
            </a:r>
            <a:endParaRPr/>
          </a:p>
        </p:txBody>
      </p:sp>
      <p:sp>
        <p:nvSpPr>
          <p:cNvPr id="223" name="Google Shape;223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Corpus WorkBench (offline)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Corpus Query Language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Sequences of words by features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[word=”the”] [pos=”ADJ”]{2,} [pos=”NOUN”]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Various online tools using CWB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CQPweb, Korp, BwanaNet, </a:t>
            </a:r>
            <a:r>
              <a:rPr lang="en-GB"/>
              <a:t>TEITOK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Various other tools implementing CQL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SketchEngine, KonText (Manatee), BlackLab (Lucene), etc.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Small variations in advanced query functions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Various related languages based on CQL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Using brackets for tokens with attribute-value pairs inside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PML-TQ - tree querying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3900"/>
            <a:ext cx="8839204" cy="4406654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3"/>
          <p:cNvSpPr txBox="1"/>
          <p:nvPr/>
        </p:nvSpPr>
        <p:spPr>
          <a:xfrm>
            <a:off x="1088775" y="4690100"/>
            <a:ext cx="9379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https://lindat.mff.cuni.cz/services/kontext/first_form?corpname=summa_en_a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100" y="83375"/>
            <a:ext cx="4202717" cy="4838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TEITOK</a:t>
            </a:r>
            <a:endParaRPr/>
          </a:p>
        </p:txBody>
      </p:sp>
      <p:sp>
        <p:nvSpPr>
          <p:cNvPr id="240" name="Google Shape;240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Online environment for developing corpora and making them available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Fully TEI based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Sticking to TEI standard where possible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All annotating done directly over TEI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Multipurpose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Serving as wide a range of TEI documents as possible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Used at LINDAT to make corpora directly accessible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Providing inline information </a:t>
            </a:r>
            <a:r>
              <a:rPr lang="en-GB"/>
              <a:t>wherever</a:t>
            </a:r>
            <a:r>
              <a:rPr lang="en-GB"/>
              <a:t> possible, minimizing the need to read documentation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Provides an API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Download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Query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Annotate data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TEITOK</a:t>
            </a:r>
            <a:endParaRPr/>
          </a:p>
        </p:txBody>
      </p:sp>
      <p:sp>
        <p:nvSpPr>
          <p:cNvPr id="246" name="Google Shape;24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Create a project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On your local installation (server, although Docker is possible)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Hosted somewhere where TEITOK is installed (Prague, Granada, Alcala, Barcelona, Coimbra)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Upload TEI documents to </a:t>
            </a:r>
            <a:r>
              <a:rPr lang="en-GB"/>
              <a:t>the</a:t>
            </a:r>
            <a:r>
              <a:rPr lang="en-GB"/>
              <a:t> project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Or upload other files that will be converted (from a </a:t>
            </a:r>
            <a:r>
              <a:rPr lang="en-GB"/>
              <a:t>limited list of formats)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XML files automatically indexed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CQP (or other) searchable corpus automatically generated from XML 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Maintain and edit XML files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Or merely create as converted data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75" y="152400"/>
            <a:ext cx="8513454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750" y="175425"/>
            <a:ext cx="8839204" cy="4635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2625"/>
            <a:ext cx="8839204" cy="4190853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9"/>
          <p:cNvSpPr txBox="1"/>
          <p:nvPr/>
        </p:nvSpPr>
        <p:spPr>
          <a:xfrm>
            <a:off x="1025100" y="4558825"/>
            <a:ext cx="8118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https://lindat.mff.cuni.cz/services/teitok-live/migrantstories/index.php?action=cqp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875" y="186925"/>
            <a:ext cx="8839204" cy="4669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50" y="368225"/>
            <a:ext cx="8839204" cy="4393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Findable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The first step in (re)using data is to find them. Metadata and data should be easy to find for both humans and computers. Machine-readable metadata are essential for automatic discovery of datasets and services, so this is an essential component of the FAIRification process.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F1. (Meta)data are assigned a globally unique and persistent identifier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F2. Data are described with rich metadata (defined by R1 below)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F3. Metadata clearly and explicitly include the identifier of the data they describe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F4. (Meta)data are registered or indexed in a searchable resource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0"/>
            <a:ext cx="838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Gael\Desktop\Screen Shot 2018-06-17 at 12.12.40.png" id="282" name="Google Shape;28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750" y="1247075"/>
            <a:ext cx="5972175" cy="1362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lh3.googleusercontent.com/jzFZ9geBOhH7DhVGswr1hoMFlhaHeV5vfb1hUaTspVL21o7xtwJfnFCJFs1QI1if4eYLPBqIItAU253IstolW0Ywclrs5HtgZVL2LMf1HmGk7EHvgzNRNW8P6JUj1mI79UiOE9dN" id="283" name="Google Shape;28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14825" y="2909625"/>
            <a:ext cx="5972175" cy="2095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Importance of access to source</a:t>
            </a:r>
            <a:endParaRPr/>
          </a:p>
        </p:txBody>
      </p:sp>
      <p:sp>
        <p:nvSpPr>
          <p:cNvPr id="285" name="Google Shape;285;p53"/>
          <p:cNvSpPr/>
          <p:nvPr/>
        </p:nvSpPr>
        <p:spPr>
          <a:xfrm>
            <a:off x="5512800" y="3442700"/>
            <a:ext cx="828600" cy="621300"/>
          </a:xfrm>
          <a:prstGeom prst="flowChartConnector">
            <a:avLst/>
          </a:prstGeom>
          <a:noFill/>
          <a:ln cap="flat" cmpd="sng" w="28575">
            <a:solidFill>
              <a:srgbClr val="CC412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13338"/>
            <a:ext cx="8839200" cy="4516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1550" y="152400"/>
            <a:ext cx="699440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7475"/>
            <a:ext cx="8839204" cy="4398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Editing XML files</a:t>
            </a:r>
            <a:endParaRPr/>
          </a:p>
        </p:txBody>
      </p:sp>
      <p:sp>
        <p:nvSpPr>
          <p:cNvPr id="306" name="Google Shape;306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TEITOK not only allow searching, but also editing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Edit metadata in simple HTML forms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Define beforehand which metadata are relevant in the corpus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Defined as “Python dictionary” with XPath as key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System will place data in its </a:t>
            </a:r>
            <a:r>
              <a:rPr lang="en-GB"/>
              <a:t>correct place in the XML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Tokenize automatically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Create token nodes around all words in the document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Annotate automatically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Run NLP pipelines with a click (UDPipe)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Run other tools (SpaCy, CLASSLA) using the API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Correct manually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Click on a word and manually correct it 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Text normalization</a:t>
            </a:r>
            <a:endParaRPr/>
          </a:p>
        </p:txBody>
      </p:sp>
      <p:sp>
        <p:nvSpPr>
          <p:cNvPr id="312" name="Google Shape;312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Old and LRL text often without spelling norm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Original spelling often important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Non-destructive normalization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Contradictory statements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Orthographic variation does (not) impact stylometry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People bad at statistical intuition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-GB"/>
              <a:t>… cuando la rueda se desinfla …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There will always be cases where normalization helps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-381000"/>
            <a:ext cx="8839199" cy="36273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8" name="Google Shape;318;p59"/>
          <p:cNvCxnSpPr/>
          <p:nvPr/>
        </p:nvCxnSpPr>
        <p:spPr>
          <a:xfrm>
            <a:off x="12625" y="3329150"/>
            <a:ext cx="9147900" cy="3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9" name="Google Shape;319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3398750"/>
            <a:ext cx="8429975" cy="16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9"/>
          <p:cNvSpPr txBox="1"/>
          <p:nvPr/>
        </p:nvSpPr>
        <p:spPr>
          <a:xfrm>
            <a:off x="2419150" y="282625"/>
            <a:ext cx="9261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 u="sng">
                <a:solidFill>
                  <a:schemeClr val="hlink"/>
                </a:solidFill>
                <a:hlinkClick r:id="rId5"/>
              </a:rPr>
              <a:t>https://quest.ms.mff.cuni.cz/teitok-dev/teitok/teaching/cls2023/index.php?action=file&amp;id=tempest_1_15.xml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375" y="152400"/>
            <a:ext cx="73703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35825"/>
            <a:ext cx="8839201" cy="2871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Accessible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Once the user finds the required data, she/he/they need to know how they can be accessed, possibly including authentication and authorisation.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A1. (Meta)data are retrievable by their identifier using a standardised communications protocol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A1.1 The protocol is open, free, and universally implementable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A1.2 The protocol allows for an authentication and authorisation procedure, where necessary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A2. Metadata are accessible, even when the data are no longer available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Interoperable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The data usually need to be integrated with other data. In addition, the data need to interoperate with applications or workflows for analysis, storage, and processing.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I1. (Meta)data use a formal, accessible, shared, and broadly applicable language for knowledge representation.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I2. (Meta)data use vocabularies that follow FAIR principles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/>
              <a:t>I3. (Meta)data include qualified references to other (meta)data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Reusable</a:t>
            </a:r>
            <a:endParaRPr/>
          </a:p>
        </p:txBody>
      </p:sp>
      <p:sp>
        <p:nvSpPr>
          <p:cNvPr id="91" name="Google Shape;91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The ultimate goal of FAIR is to optimise the reuse of data. To achieve this, metadata and data should be well-described so that they can be replicated and/or combined in different settings.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R1. (Meta)data are richly described with a plurality of accurate and relevant attributes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R1.1. (Meta)data are released with a clear and accessible data usage license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R1.2. (Meta)data are associated with detailed provenance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-GB"/>
              <a:t>R1.3. (Meta)data meet domain-relevant community standards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Repositories</a:t>
            </a:r>
            <a:endParaRPr/>
          </a:p>
        </p:txBody>
      </p:sp>
      <p:sp>
        <p:nvSpPr>
          <p:cNvPr id="97" name="Google Shape;97;p20"/>
          <p:cNvSpPr txBox="1"/>
          <p:nvPr>
            <p:ph idx="1" type="body"/>
          </p:nvPr>
        </p:nvSpPr>
        <p:spPr>
          <a:xfrm>
            <a:off x="311700" y="1152475"/>
            <a:ext cx="873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Provide an infrastructure for long-term data storage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(Semi) Commercial firms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Dropbox, Google Drive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GitHub, GitLab, Hugging Face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Can close down (copy.com, megauploads, geocities)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State-funded solutions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Zenodo (CERN, EC)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Dataverse (Harvard)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Dryad (NSF)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/>
              <a:t>CLARIN ERIC</a:t>
            </a:r>
            <a:endParaRPr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-GB" sz="1300"/>
              <a:t>D</a:t>
            </a:r>
            <a:r>
              <a:rPr lang="en-GB" sz="1300"/>
              <a:t>igital infrastructure offering data, tools and services to support research based on language resources</a:t>
            </a:r>
            <a:endParaRPr sz="13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-GB"/>
              <a:t>Data endpoints / Repositories: IDS (Mannheim), TextLab (Oslo), LINDAT (Prague)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625" y="0"/>
            <a:ext cx="7061576" cy="46584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1"/>
          <p:cNvSpPr txBox="1"/>
          <p:nvPr/>
        </p:nvSpPr>
        <p:spPr>
          <a:xfrm>
            <a:off x="1750125" y="4743300"/>
            <a:ext cx="66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https://lindat.mff.cuni.cz/repository/xmlui/?locale-attribute=en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